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57" r:id="rId3"/>
    <p:sldId id="258" r:id="rId4"/>
    <p:sldId id="259" r:id="rId5"/>
    <p:sldId id="260" r:id="rId6"/>
    <p:sldId id="264" r:id="rId7"/>
    <p:sldId id="262" r:id="rId8"/>
    <p:sldId id="261"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40C49-CC14-48E6-B05C-BC9E12FAFD3B}" type="datetimeFigureOut">
              <a:rPr lang="en-US" smtClean="0"/>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D0A13-BFAC-4FF2-A98E-1D3383EBECAA}" type="slidenum">
              <a:rPr lang="en-US" smtClean="0"/>
              <a:t>‹#›</a:t>
            </a:fld>
            <a:endParaRPr lang="en-US"/>
          </a:p>
        </p:txBody>
      </p:sp>
    </p:spTree>
    <p:extLst>
      <p:ext uri="{BB962C8B-B14F-4D97-AF65-F5344CB8AC3E}">
        <p14:creationId xmlns:p14="http://schemas.microsoft.com/office/powerpoint/2010/main" val="282414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D0A13-BFAC-4FF2-A98E-1D3383EBECAA}" type="slidenum">
              <a:rPr lang="en-US" smtClean="0"/>
              <a:t>11</a:t>
            </a:fld>
            <a:endParaRPr lang="en-US"/>
          </a:p>
        </p:txBody>
      </p:sp>
    </p:spTree>
    <p:extLst>
      <p:ext uri="{BB962C8B-B14F-4D97-AF65-F5344CB8AC3E}">
        <p14:creationId xmlns:p14="http://schemas.microsoft.com/office/powerpoint/2010/main" val="71093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BF2E600-C0F9-4C73-AC3C-B09A9CF6CC2F}" type="datetimeFigureOut">
              <a:rPr lang="en-US" smtClean="0"/>
              <a:t>3/12/2015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57D4AC4-DBEE-4633-B8E9-1285E35797D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2E600-C0F9-4C73-AC3C-B09A9CF6CC2F}"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2E600-C0F9-4C73-AC3C-B09A9CF6CC2F}"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2E600-C0F9-4C73-AC3C-B09A9CF6CC2F}"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F2E600-C0F9-4C73-AC3C-B09A9CF6CC2F}"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57D4AC4-DBEE-4633-B8E9-1285E35797D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F2E600-C0F9-4C73-AC3C-B09A9CF6CC2F}"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F2E600-C0F9-4C73-AC3C-B09A9CF6CC2F}"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F2E600-C0F9-4C73-AC3C-B09A9CF6CC2F}" type="datetimeFigureOut">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2E600-C0F9-4C73-AC3C-B09A9CF6CC2F}"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F2E600-C0F9-4C73-AC3C-B09A9CF6CC2F}"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F2E600-C0F9-4C73-AC3C-B09A9CF6CC2F}"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D4AC4-DBEE-4633-B8E9-1285E35797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F2E600-C0F9-4C73-AC3C-B09A9CF6CC2F}" type="datetimeFigureOut">
              <a:rPr lang="en-US" smtClean="0"/>
              <a:t>3/12/2015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57D4AC4-DBEE-4633-B8E9-1285E35797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3400" y="914400"/>
            <a:ext cx="8229600" cy="1828800"/>
          </a:xfrm>
        </p:spPr>
        <p:txBody>
          <a:bodyPr>
            <a:normAutofit fontScale="90000"/>
          </a:bodyPr>
          <a:lstStyle/>
          <a:p>
            <a:r>
              <a:rPr lang="en-US" dirty="0" smtClean="0"/>
              <a:t>Marijuana Cultivation and Environmental Concerns</a:t>
            </a:r>
            <a:endParaRPr lang="en-US" dirty="0"/>
          </a:p>
        </p:txBody>
      </p:sp>
      <p:sp>
        <p:nvSpPr>
          <p:cNvPr id="3" name="Subtitle 2"/>
          <p:cNvSpPr>
            <a:spLocks noGrp="1"/>
          </p:cNvSpPr>
          <p:nvPr>
            <p:ph type="subTitle" idx="1"/>
          </p:nvPr>
        </p:nvSpPr>
        <p:spPr>
          <a:xfrm>
            <a:off x="1371600" y="5562600"/>
            <a:ext cx="6400800" cy="1752600"/>
          </a:xfrm>
        </p:spPr>
        <p:txBody>
          <a:bodyPr/>
          <a:lstStyle/>
          <a:p>
            <a:r>
              <a:rPr lang="en-US" dirty="0" smtClean="0"/>
              <a:t>Hoopa Valley Tribal EPA</a:t>
            </a:r>
          </a:p>
          <a:p>
            <a:r>
              <a:rPr lang="en-US" dirty="0" smtClean="0"/>
              <a:t>Ken Norton, Director</a:t>
            </a:r>
            <a:endParaRPr lang="en-US" dirty="0"/>
          </a:p>
        </p:txBody>
      </p:sp>
    </p:spTree>
    <p:extLst>
      <p:ext uri="{BB962C8B-B14F-4D97-AF65-F5344CB8AC3E}">
        <p14:creationId xmlns:p14="http://schemas.microsoft.com/office/powerpoint/2010/main" val="1204082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Negative Effects</a:t>
            </a:r>
            <a:br>
              <a:rPr lang="en-US" dirty="0" smtClean="0"/>
            </a:br>
            <a:r>
              <a:rPr lang="en-US" dirty="0" smtClean="0"/>
              <a:t>Hostler Creek Summer 2014</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632642"/>
            <a:ext cx="5867400" cy="4038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447800"/>
            <a:ext cx="5105400" cy="480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0" y="5791199"/>
            <a:ext cx="4114800" cy="369332"/>
          </a:xfrm>
          <a:prstGeom prst="rect">
            <a:avLst/>
          </a:prstGeom>
          <a:noFill/>
        </p:spPr>
        <p:txBody>
          <a:bodyPr wrap="square" rtlCol="0">
            <a:spAutoFit/>
          </a:bodyPr>
          <a:lstStyle/>
          <a:p>
            <a:r>
              <a:rPr lang="en-US" dirty="0" smtClean="0"/>
              <a:t>Hostler Creek and Trinity River Confluence</a:t>
            </a:r>
            <a:endParaRPr lang="en-US" dirty="0"/>
          </a:p>
        </p:txBody>
      </p:sp>
      <p:sp>
        <p:nvSpPr>
          <p:cNvPr id="7" name="TextBox 6"/>
          <p:cNvSpPr txBox="1"/>
          <p:nvPr/>
        </p:nvSpPr>
        <p:spPr>
          <a:xfrm>
            <a:off x="5486400" y="6248400"/>
            <a:ext cx="3733800" cy="369332"/>
          </a:xfrm>
          <a:prstGeom prst="rect">
            <a:avLst/>
          </a:prstGeom>
          <a:noFill/>
        </p:spPr>
        <p:txBody>
          <a:bodyPr wrap="square" rtlCol="0">
            <a:spAutoFit/>
          </a:bodyPr>
          <a:lstStyle/>
          <a:p>
            <a:r>
              <a:rPr lang="en-US" dirty="0" smtClean="0"/>
              <a:t>Hostler Creek Below HWY 96 Crossing</a:t>
            </a:r>
            <a:endParaRPr lang="en-US" dirty="0"/>
          </a:p>
        </p:txBody>
      </p:sp>
    </p:spTree>
    <p:extLst>
      <p:ext uri="{BB962C8B-B14F-4D97-AF65-F5344CB8AC3E}">
        <p14:creationId xmlns:p14="http://schemas.microsoft.com/office/powerpoint/2010/main" val="4163644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04800"/>
            <a:ext cx="8229600" cy="1143000"/>
          </a:xfrm>
        </p:spPr>
        <p:txBody>
          <a:bodyPr>
            <a:normAutofit fontScale="90000"/>
          </a:bodyPr>
          <a:lstStyle/>
          <a:p>
            <a:r>
              <a:rPr lang="en-US" dirty="0" smtClean="0"/>
              <a:t>Environmental Protection Goals</a:t>
            </a:r>
            <a:br>
              <a:rPr lang="en-US" dirty="0" smtClean="0"/>
            </a:br>
            <a:r>
              <a:rPr lang="en-US" dirty="0" smtClean="0"/>
              <a:t>If Marijuana Initiative </a:t>
            </a:r>
            <a:r>
              <a:rPr lang="en-US" dirty="0"/>
              <a:t>is Passed</a:t>
            </a:r>
          </a:p>
        </p:txBody>
      </p:sp>
      <p:sp>
        <p:nvSpPr>
          <p:cNvPr id="6" name="Content Placeholder 5"/>
          <p:cNvSpPr>
            <a:spLocks noGrp="1"/>
          </p:cNvSpPr>
          <p:nvPr>
            <p:ph idx="1"/>
          </p:nvPr>
        </p:nvSpPr>
        <p:spPr/>
        <p:txBody>
          <a:bodyPr/>
          <a:lstStyle/>
          <a:p>
            <a:pPr>
              <a:buClrTx/>
              <a:buFont typeface="Wingdings" panose="05000000000000000000" pitchFamily="2" charset="2"/>
              <a:buChar char="Ø"/>
            </a:pPr>
            <a:r>
              <a:rPr lang="en-US" dirty="0" smtClean="0">
                <a:solidFill>
                  <a:schemeClr val="bg1"/>
                </a:solidFill>
              </a:rPr>
              <a:t>Ordinances, Regulations, and Policies </a:t>
            </a:r>
          </a:p>
          <a:p>
            <a:pPr marL="137160" indent="0">
              <a:buClrTx/>
              <a:buNone/>
            </a:pPr>
            <a:endParaRPr lang="en-US" dirty="0" smtClean="0">
              <a:solidFill>
                <a:schemeClr val="bg1"/>
              </a:solidFill>
            </a:endParaRPr>
          </a:p>
          <a:p>
            <a:pPr>
              <a:buClrTx/>
              <a:buFont typeface="Wingdings" panose="05000000000000000000" pitchFamily="2" charset="2"/>
              <a:buChar char="Ø"/>
            </a:pPr>
            <a:r>
              <a:rPr lang="en-US" dirty="0" smtClean="0">
                <a:solidFill>
                  <a:schemeClr val="bg1"/>
                </a:solidFill>
              </a:rPr>
              <a:t>Location of cultivation activities </a:t>
            </a:r>
          </a:p>
          <a:p>
            <a:pPr marL="137160" indent="0">
              <a:buClrTx/>
              <a:buNone/>
            </a:pPr>
            <a:endParaRPr lang="en-US" dirty="0" smtClean="0">
              <a:solidFill>
                <a:schemeClr val="bg1"/>
              </a:solidFill>
            </a:endParaRPr>
          </a:p>
          <a:p>
            <a:pPr>
              <a:buClrTx/>
              <a:buFont typeface="Wingdings" panose="05000000000000000000" pitchFamily="2" charset="2"/>
              <a:buChar char="Ø"/>
            </a:pPr>
            <a:r>
              <a:rPr lang="en-US" dirty="0" smtClean="0">
                <a:solidFill>
                  <a:schemeClr val="bg1"/>
                </a:solidFill>
              </a:rPr>
              <a:t>Department development for proper oversight</a:t>
            </a:r>
          </a:p>
          <a:p>
            <a:pPr marL="137160" indent="0">
              <a:buClrTx/>
              <a:buNone/>
            </a:pPr>
            <a:endParaRPr lang="en-US" dirty="0" smtClean="0">
              <a:solidFill>
                <a:schemeClr val="bg1"/>
              </a:solidFill>
            </a:endParaRPr>
          </a:p>
          <a:p>
            <a:pPr>
              <a:buClrTx/>
              <a:buFont typeface="Wingdings" panose="05000000000000000000" pitchFamily="2" charset="2"/>
              <a:buChar char="Ø"/>
            </a:pPr>
            <a:r>
              <a:rPr lang="en-US" dirty="0" smtClean="0">
                <a:solidFill>
                  <a:schemeClr val="bg1"/>
                </a:solidFill>
              </a:rPr>
              <a:t>Compliance of zero net discharge</a:t>
            </a:r>
          </a:p>
          <a:p>
            <a:pPr marL="137160" indent="0">
              <a:buClrTx/>
              <a:buNone/>
            </a:pPr>
            <a:endParaRPr lang="en-US" dirty="0" smtClean="0">
              <a:solidFill>
                <a:schemeClr val="bg1"/>
              </a:solidFill>
            </a:endParaRPr>
          </a:p>
          <a:p>
            <a:pPr>
              <a:buClrTx/>
              <a:buFont typeface="Wingdings" panose="05000000000000000000" pitchFamily="2" charset="2"/>
              <a:buChar char="Ø"/>
            </a:pPr>
            <a:r>
              <a:rPr lang="en-US" dirty="0" smtClean="0">
                <a:solidFill>
                  <a:schemeClr val="bg1"/>
                </a:solidFill>
              </a:rPr>
              <a:t>Protection of water quality &amp; quantity </a:t>
            </a:r>
          </a:p>
          <a:p>
            <a:endParaRPr lang="en-US" dirty="0" smtClean="0"/>
          </a:p>
          <a:p>
            <a:endParaRPr lang="en-US" dirty="0"/>
          </a:p>
        </p:txBody>
      </p:sp>
    </p:spTree>
    <p:extLst>
      <p:ext uri="{BB962C8B-B14F-4D97-AF65-F5344CB8AC3E}">
        <p14:creationId xmlns:p14="http://schemas.microsoft.com/office/powerpoint/2010/main" val="4232487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2165350"/>
            <a:ext cx="67976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Repeal Title 34</a:t>
            </a:r>
            <a:br>
              <a:rPr lang="en-US" dirty="0" smtClean="0"/>
            </a:br>
            <a:r>
              <a:rPr lang="en-US" dirty="0" smtClean="0"/>
              <a:t>The Marijuana Cultivation Suppression Initiative</a:t>
            </a:r>
            <a:endParaRPr lang="en-US" dirty="0"/>
          </a:p>
        </p:txBody>
      </p:sp>
      <p:sp>
        <p:nvSpPr>
          <p:cNvPr id="3" name="Content Placeholder 2"/>
          <p:cNvSpPr>
            <a:spLocks noGrp="1"/>
          </p:cNvSpPr>
          <p:nvPr>
            <p:ph idx="1"/>
          </p:nvPr>
        </p:nvSpPr>
        <p:spPr/>
        <p:txBody>
          <a:bodyPr>
            <a:noAutofit/>
          </a:bodyPr>
          <a:lstStyle/>
          <a:p>
            <a:endParaRPr lang="en-US" sz="1600" b="1" dirty="0" smtClean="0"/>
          </a:p>
          <a:p>
            <a:r>
              <a:rPr lang="en-US" sz="1600" b="1" dirty="0" smtClean="0"/>
              <a:t>We the undersigned members of the Hoopa Valley Tribe, and citizens of the Hoopa Nation, herby petition the Election Board to conduct a Referendum election to Repeal Title 34, The Marijuana Cultivation Suppression Ordinance in its entirety.</a:t>
            </a:r>
          </a:p>
          <a:p>
            <a:endParaRPr lang="en-US" sz="1600" dirty="0"/>
          </a:p>
          <a:p>
            <a:r>
              <a:rPr lang="en-US" sz="1400" dirty="0" smtClean="0"/>
              <a:t>Title 34, The Marijuana Cultivation Suppression Ordinance, provides for the legal authorization to search and seize property, impose fines, and exclude tribal members from the reservation, for cultivation of marijuana. Federal law does not require tribes to adopt of enforce such an ordinance. Repealing Title 34 will have no legal effect on future federal funding, nor will it affect the tribes sovereign right to self governance. The Department of Justice has declared that, under certain circumstances, Indian Tribes my be able to grow marijuana in states that have legalized it for medicinal and/or recreational use, while potentially avoiding prosecution. California has legalized marijuana cultivation and use for medicinal purposes. Tribal members should not be subject to the threat of discriminatory prosecution and additional penalties by its government for the cultivation of marijuana/cannabis on deeded or tribally assigned or leased land. Repeal of Title 34 will provide Tribal members with the right to make their own choices about medicinal use of marijuana, and the right tot participate in a stat/county regulated, agricultural industry. </a:t>
            </a:r>
            <a:r>
              <a:rPr lang="en-US" sz="1400" b="1" u="sng" dirty="0" smtClean="0">
                <a:solidFill>
                  <a:srgbClr val="FFC000"/>
                </a:solidFill>
              </a:rPr>
              <a:t>Tribal timberlands will remain protected from trespass through enforcement of the Conservation/Trespass Ordinance, Title 15. </a:t>
            </a:r>
            <a:endParaRPr lang="en-US" sz="1400" b="1" u="sng" dirty="0">
              <a:solidFill>
                <a:srgbClr val="FFC000"/>
              </a:solidFill>
            </a:endParaRPr>
          </a:p>
        </p:txBody>
      </p:sp>
    </p:spTree>
    <p:extLst>
      <p:ext uri="{BB962C8B-B14F-4D97-AF65-F5344CB8AC3E}">
        <p14:creationId xmlns:p14="http://schemas.microsoft.com/office/powerpoint/2010/main" val="1468956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initiative restricts cultivation of marijuana to the urban zone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8077200" cy="4800600"/>
          </a:xfrm>
        </p:spPr>
      </p:pic>
      <p:sp>
        <p:nvSpPr>
          <p:cNvPr id="8" name="TextBox 7"/>
          <p:cNvSpPr txBox="1"/>
          <p:nvPr/>
        </p:nvSpPr>
        <p:spPr>
          <a:xfrm>
            <a:off x="1219200" y="2209800"/>
            <a:ext cx="1828800" cy="1631216"/>
          </a:xfrm>
          <a:prstGeom prst="rect">
            <a:avLst/>
          </a:prstGeom>
          <a:noFill/>
        </p:spPr>
        <p:txBody>
          <a:bodyPr wrap="square" rtlCol="0">
            <a:spAutoFit/>
          </a:bodyPr>
          <a:lstStyle/>
          <a:p>
            <a:r>
              <a:rPr lang="en-US" sz="2000" b="1" dirty="0" smtClean="0">
                <a:solidFill>
                  <a:srgbClr val="FFC000"/>
                </a:solidFill>
              </a:rPr>
              <a:t>Marijuana cultivation is prohibited outside the urban area</a:t>
            </a:r>
            <a:endParaRPr lang="en-US" sz="2000" b="1" dirty="0">
              <a:solidFill>
                <a:srgbClr val="FFC000"/>
              </a:solidFill>
            </a:endParaRPr>
          </a:p>
        </p:txBody>
      </p:sp>
    </p:spTree>
    <p:extLst>
      <p:ext uri="{BB962C8B-B14F-4D97-AF65-F5344CB8AC3E}">
        <p14:creationId xmlns:p14="http://schemas.microsoft.com/office/powerpoint/2010/main" val="1839192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agriculture land for cultivation activities </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8000999" cy="4953000"/>
          </a:xfrm>
        </p:spPr>
      </p:pic>
      <p:sp>
        <p:nvSpPr>
          <p:cNvPr id="11" name="TextBox 10"/>
          <p:cNvSpPr txBox="1"/>
          <p:nvPr/>
        </p:nvSpPr>
        <p:spPr>
          <a:xfrm>
            <a:off x="1066800" y="2209800"/>
            <a:ext cx="2286000"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rgbClr val="FFC000"/>
                </a:solidFill>
              </a:rPr>
              <a:t>Includes Fee, Individual Trust &amp; Tribal Trust properties</a:t>
            </a:r>
            <a:endParaRPr lang="en-US" sz="2000" b="1" dirty="0">
              <a:solidFill>
                <a:srgbClr val="FFC000"/>
              </a:solidFill>
            </a:endParaRPr>
          </a:p>
        </p:txBody>
      </p:sp>
    </p:spTree>
    <p:extLst>
      <p:ext uri="{BB962C8B-B14F-4D97-AF65-F5344CB8AC3E}">
        <p14:creationId xmlns:p14="http://schemas.microsoft.com/office/powerpoint/2010/main" val="3848892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Ordinances </a:t>
            </a:r>
            <a:endParaRPr lang="en-US" dirty="0"/>
          </a:p>
        </p:txBody>
      </p:sp>
      <p:pic>
        <p:nvPicPr>
          <p:cNvPr id="4" name="Picture 3"/>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1961" r="98693">
                        <a14:foregroundMark x1="29412" y1="8076" x2="29412" y2="8076"/>
                        <a14:foregroundMark x1="70588" y1="5463" x2="70588" y2="5463"/>
                        <a14:foregroundMark x1="22222" y1="78385" x2="22222" y2="78385"/>
                        <a14:foregroundMark x1="79739" y1="77197" x2="79739" y2="77197"/>
                        <a14:foregroundMark x1="79085" y1="23753" x2="79085" y2="23753"/>
                        <a14:foregroundMark x1="21569" y1="23990" x2="21569" y2="23990"/>
                      </a14:backgroundRemoval>
                    </a14:imgEffect>
                  </a14:imgLayer>
                </a14:imgProps>
              </a:ext>
              <a:ext uri="{28A0092B-C50C-407E-A947-70E740481C1C}">
                <a14:useLocalDpi xmlns:a14="http://schemas.microsoft.com/office/drawing/2010/main" val="0"/>
              </a:ext>
            </a:extLst>
          </a:blip>
          <a:stretch>
            <a:fillRect/>
          </a:stretch>
        </p:blipFill>
        <p:spPr>
          <a:xfrm rot="16200000">
            <a:off x="3477995" y="408205"/>
            <a:ext cx="2405063" cy="6617853"/>
          </a:xfrm>
          <a:prstGeom prst="rect">
            <a:avLst/>
          </a:prstGeom>
          <a:effectLst>
            <a:outerShdw blurRad="50800" dist="139700" dir="9060000" algn="ctr" rotWithShape="0">
              <a:srgbClr val="000000">
                <a:alpha val="49000"/>
              </a:srgbClr>
            </a:outerShdw>
          </a:effectLst>
        </p:spPr>
      </p:pic>
      <p:sp>
        <p:nvSpPr>
          <p:cNvPr id="3" name="Content Placeholder 2"/>
          <p:cNvSpPr>
            <a:spLocks noGrp="1"/>
          </p:cNvSpPr>
          <p:nvPr>
            <p:ph idx="1"/>
          </p:nvPr>
        </p:nvSpPr>
        <p:spPr>
          <a:xfrm>
            <a:off x="381000" y="1219200"/>
            <a:ext cx="8229600" cy="5486400"/>
          </a:xfrm>
        </p:spPr>
        <p:txBody>
          <a:bodyPr>
            <a:normAutofit lnSpcReduction="10000"/>
          </a:bodyPr>
          <a:lstStyle/>
          <a:p>
            <a:r>
              <a:rPr lang="en-US" dirty="0" smtClean="0"/>
              <a:t>Title 37- NO APPLICATION OF PESTICIDES and HERBICIDES </a:t>
            </a:r>
          </a:p>
          <a:p>
            <a:pPr marL="137160" indent="0">
              <a:buNone/>
            </a:pPr>
            <a:endParaRPr lang="en-US" dirty="0" smtClean="0"/>
          </a:p>
          <a:p>
            <a:r>
              <a:rPr lang="en-US" dirty="0" smtClean="0"/>
              <a:t>Title 10- </a:t>
            </a:r>
            <a:r>
              <a:rPr lang="en-US" u="sng" dirty="0" smtClean="0"/>
              <a:t>Does NOT </a:t>
            </a:r>
            <a:r>
              <a:rPr lang="en-US" dirty="0" smtClean="0"/>
              <a:t>have agriculture regulatory terms and conditions;</a:t>
            </a:r>
            <a:r>
              <a:rPr lang="en-US" u="sng" dirty="0" smtClean="0"/>
              <a:t> NO </a:t>
            </a:r>
            <a:r>
              <a:rPr lang="en-US" dirty="0" smtClean="0"/>
              <a:t>agricultural bonds required </a:t>
            </a:r>
          </a:p>
          <a:p>
            <a:pPr marL="137160" indent="0">
              <a:buNone/>
            </a:pPr>
            <a:endParaRPr lang="en-US" dirty="0" smtClean="0"/>
          </a:p>
          <a:p>
            <a:r>
              <a:rPr lang="en-US" dirty="0" smtClean="0"/>
              <a:t>Adopting proper Permitting and Licensing </a:t>
            </a:r>
            <a:r>
              <a:rPr lang="en-US" dirty="0" smtClean="0"/>
              <a:t>processes</a:t>
            </a:r>
          </a:p>
          <a:p>
            <a:pPr marL="137160" indent="0">
              <a:buNone/>
            </a:pPr>
            <a:endParaRPr lang="en-US" dirty="0" smtClean="0"/>
          </a:p>
          <a:p>
            <a:r>
              <a:rPr lang="en-US" dirty="0" smtClean="0"/>
              <a:t>Adopting proper Mitigation measures</a:t>
            </a:r>
          </a:p>
          <a:p>
            <a:pPr lvl="1"/>
            <a:r>
              <a:rPr lang="en-US" dirty="0" smtClean="0"/>
              <a:t>Buffer zones; water recycling; catch basins</a:t>
            </a:r>
          </a:p>
        </p:txBody>
      </p:sp>
    </p:spTree>
    <p:extLst>
      <p:ext uri="{BB962C8B-B14F-4D97-AF65-F5344CB8AC3E}">
        <p14:creationId xmlns:p14="http://schemas.microsoft.com/office/powerpoint/2010/main" val="325248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a:t>
            </a:r>
            <a:r>
              <a:rPr lang="en-US" dirty="0"/>
              <a:t>A</a:t>
            </a:r>
            <a:r>
              <a:rPr lang="en-US" dirty="0" smtClean="0"/>
              <a:t>griculture Example</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6978"/>
          <a:stretch/>
        </p:blipFill>
        <p:spPr>
          <a:xfrm>
            <a:off x="1524000" y="1676400"/>
            <a:ext cx="6047509"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905000" y="3276600"/>
            <a:ext cx="3200400" cy="1015663"/>
          </a:xfrm>
          <a:prstGeom prst="rect">
            <a:avLst/>
          </a:prstGeom>
          <a:noFill/>
        </p:spPr>
        <p:txBody>
          <a:bodyPr wrap="square" rtlCol="0">
            <a:spAutoFit/>
          </a:bodyPr>
          <a:lstStyle/>
          <a:p>
            <a:r>
              <a:rPr lang="en-US" sz="2000" b="1" dirty="0" smtClean="0">
                <a:solidFill>
                  <a:srgbClr val="FFC000"/>
                </a:solidFill>
              </a:rPr>
              <a:t>Regulations and policies should apply to all agriculture activities </a:t>
            </a:r>
            <a:endParaRPr lang="en-US" sz="2000" b="1" dirty="0">
              <a:solidFill>
                <a:srgbClr val="FFC000"/>
              </a:solidFill>
            </a:endParaRPr>
          </a:p>
        </p:txBody>
      </p:sp>
    </p:spTree>
    <p:extLst>
      <p:ext uri="{BB962C8B-B14F-4D97-AF65-F5344CB8AC3E}">
        <p14:creationId xmlns:p14="http://schemas.microsoft.com/office/powerpoint/2010/main" val="3149666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Agriculture Department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565" y="2667000"/>
            <a:ext cx="67976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40602" y="1143000"/>
            <a:ext cx="8229600" cy="5029200"/>
          </a:xfrm>
        </p:spPr>
        <p:txBody>
          <a:bodyPr>
            <a:normAutofit fontScale="77500" lnSpcReduction="20000"/>
          </a:bodyPr>
          <a:lstStyle/>
          <a:p>
            <a:endParaRPr lang="en-US" sz="4000" dirty="0" smtClean="0"/>
          </a:p>
          <a:p>
            <a:r>
              <a:rPr lang="en-US" sz="4000" dirty="0" smtClean="0"/>
              <a:t>Responsible for regulatory activities</a:t>
            </a:r>
          </a:p>
          <a:p>
            <a:pPr marL="0" indent="0">
              <a:buNone/>
            </a:pPr>
            <a:endParaRPr lang="en-US" sz="4000" dirty="0" smtClean="0"/>
          </a:p>
          <a:p>
            <a:r>
              <a:rPr lang="en-US" sz="4000" dirty="0" smtClean="0"/>
              <a:t>Licensing/ permitting/ fee collection</a:t>
            </a:r>
          </a:p>
          <a:p>
            <a:endParaRPr lang="en-US" sz="4000" dirty="0" smtClean="0"/>
          </a:p>
          <a:p>
            <a:r>
              <a:rPr lang="en-US" sz="4000" dirty="0" smtClean="0"/>
              <a:t>Monitoring</a:t>
            </a:r>
          </a:p>
          <a:p>
            <a:pPr marL="0" indent="0">
              <a:buNone/>
            </a:pPr>
            <a:endParaRPr lang="en-US" sz="4000" dirty="0" smtClean="0"/>
          </a:p>
          <a:p>
            <a:r>
              <a:rPr lang="en-US" sz="4000" dirty="0" smtClean="0"/>
              <a:t>Planning and support</a:t>
            </a:r>
          </a:p>
          <a:p>
            <a:endParaRPr lang="en-US" sz="4000" dirty="0"/>
          </a:p>
          <a:p>
            <a:r>
              <a:rPr lang="en-US" sz="4000" dirty="0" smtClean="0"/>
              <a:t>Personnel and Compliance</a:t>
            </a:r>
          </a:p>
        </p:txBody>
      </p:sp>
    </p:spTree>
    <p:extLst>
      <p:ext uri="{BB962C8B-B14F-4D97-AF65-F5344CB8AC3E}">
        <p14:creationId xmlns:p14="http://schemas.microsoft.com/office/powerpoint/2010/main" val="297439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Net Discharge</a:t>
            </a:r>
            <a:endParaRPr lang="en-US" dirty="0"/>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20516612">
            <a:off x="2555710" y="4723319"/>
            <a:ext cx="4311888" cy="24254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Content Placeholder 3"/>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4000"/>
                    </a14:imgEffect>
                    <a14:imgEffect>
                      <a14:colorTemperature colorTemp="5251"/>
                    </a14:imgEffect>
                    <a14:imgEffect>
                      <a14:saturation sat="299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457200" y="1219200"/>
            <a:ext cx="6000018"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6400800" y="1142999"/>
            <a:ext cx="2803219"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Zero net discharge of nutrients (fertilizers), pesticides, herbicides into tribal waterways</a:t>
            </a:r>
            <a:endParaRPr lang="en-US" sz="3200" dirty="0"/>
          </a:p>
        </p:txBody>
      </p:sp>
      <p:sp>
        <p:nvSpPr>
          <p:cNvPr id="9" name="TextBox 8"/>
          <p:cNvSpPr txBox="1"/>
          <p:nvPr/>
        </p:nvSpPr>
        <p:spPr>
          <a:xfrm>
            <a:off x="0" y="2141374"/>
            <a:ext cx="3733800" cy="1200329"/>
          </a:xfrm>
          <a:prstGeom prst="rect">
            <a:avLst/>
          </a:prstGeom>
          <a:noFill/>
        </p:spPr>
        <p:txBody>
          <a:bodyPr wrap="square" rtlCol="0">
            <a:spAutoFit/>
          </a:bodyPr>
          <a:lstStyle/>
          <a:p>
            <a:r>
              <a:rPr lang="en-US" sz="3600" b="1" dirty="0" smtClean="0">
                <a:solidFill>
                  <a:schemeClr val="bg1"/>
                </a:solidFill>
              </a:rPr>
              <a:t>Trinity River Algae Growth 2014</a:t>
            </a:r>
            <a:endParaRPr lang="en-US" sz="3600" b="1" dirty="0">
              <a:solidFill>
                <a:schemeClr val="bg1"/>
              </a:solidFill>
            </a:endParaRPr>
          </a:p>
        </p:txBody>
      </p:sp>
    </p:spTree>
    <p:extLst>
      <p:ext uri="{BB962C8B-B14F-4D97-AF65-F5344CB8AC3E}">
        <p14:creationId xmlns:p14="http://schemas.microsoft.com/office/powerpoint/2010/main" val="856774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67976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Immediate Environmental Concerns</a:t>
            </a:r>
            <a:endParaRPr lang="en-US" dirty="0"/>
          </a:p>
        </p:txBody>
      </p:sp>
      <p:sp>
        <p:nvSpPr>
          <p:cNvPr id="3" name="Content Placeholder 2"/>
          <p:cNvSpPr>
            <a:spLocks noGrp="1"/>
          </p:cNvSpPr>
          <p:nvPr>
            <p:ph idx="1"/>
          </p:nvPr>
        </p:nvSpPr>
        <p:spPr/>
        <p:txBody>
          <a:bodyPr>
            <a:normAutofit/>
          </a:bodyPr>
          <a:lstStyle/>
          <a:p>
            <a:r>
              <a:rPr lang="en-US" b="1" u="sng" dirty="0" smtClean="0"/>
              <a:t>Water Quality</a:t>
            </a:r>
          </a:p>
          <a:p>
            <a:pPr lvl="1"/>
            <a:r>
              <a:rPr lang="en-US" b="1" dirty="0" smtClean="0"/>
              <a:t>Nutrient Loading (fertilizers; nitrogen; phosphorus) </a:t>
            </a:r>
          </a:p>
          <a:p>
            <a:pPr lvl="1"/>
            <a:r>
              <a:rPr lang="en-US" b="1" dirty="0" smtClean="0"/>
              <a:t>Excess nutrients linked to contributing growth of cyanotoxin producing algae </a:t>
            </a:r>
          </a:p>
          <a:p>
            <a:r>
              <a:rPr lang="en-US" b="1" u="sng" dirty="0" smtClean="0"/>
              <a:t>Water Quantity </a:t>
            </a:r>
          </a:p>
          <a:p>
            <a:pPr lvl="1"/>
            <a:r>
              <a:rPr lang="en-US" b="1" dirty="0" smtClean="0"/>
              <a:t>Carrying capacity of irrigation streams do not meet current agricultural demands</a:t>
            </a:r>
          </a:p>
          <a:p>
            <a:pPr lvl="1"/>
            <a:r>
              <a:rPr lang="en-US" b="1" dirty="0" smtClean="0"/>
              <a:t>Dewatering of tributaries effects on salmonids </a:t>
            </a:r>
          </a:p>
          <a:p>
            <a:pPr lvl="1"/>
            <a:r>
              <a:rPr lang="en-US" b="1" dirty="0" smtClean="0"/>
              <a:t>ESA requires a maximum 20% of instream flow allocated for irrigation</a:t>
            </a:r>
            <a:endParaRPr lang="en-US" b="1" dirty="0"/>
          </a:p>
        </p:txBody>
      </p:sp>
    </p:spTree>
    <p:extLst>
      <p:ext uri="{BB962C8B-B14F-4D97-AF65-F5344CB8AC3E}">
        <p14:creationId xmlns:p14="http://schemas.microsoft.com/office/powerpoint/2010/main" val="35569881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TotalTime>
  <Words>494</Words>
  <Application>Microsoft Office PowerPoint</Application>
  <PresentationFormat>On-screen Show (4:3)</PresentationFormat>
  <Paragraphs>59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Marijuana Cultivation and Environmental Concerns</vt:lpstr>
      <vt:lpstr>Repeal Title 34 The Marijuana Cultivation Suppression Initiative</vt:lpstr>
      <vt:lpstr>Proposed initiative restricts cultivation of marijuana to the urban zone</vt:lpstr>
      <vt:lpstr>Potential agriculture land for cultivation activities </vt:lpstr>
      <vt:lpstr>Tribal Ordinances </vt:lpstr>
      <vt:lpstr>Current Agriculture Example</vt:lpstr>
      <vt:lpstr>Development of Agriculture Department</vt:lpstr>
      <vt:lpstr>Zero Net Discharge</vt:lpstr>
      <vt:lpstr>Immediate Environmental Concerns</vt:lpstr>
      <vt:lpstr>Negative Effects Hostler Creek Summer 2014</vt:lpstr>
      <vt:lpstr>Environmental Protection Goals If Marijuana Initiative is Passed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Tonya Lindsey</dc:creator>
  <cp:lastModifiedBy>Tonya Lindsey</cp:lastModifiedBy>
  <cp:revision>25</cp:revision>
  <dcterms:created xsi:type="dcterms:W3CDTF">2015-03-12T15:56:51Z</dcterms:created>
  <dcterms:modified xsi:type="dcterms:W3CDTF">2015-03-13T00:04:42Z</dcterms:modified>
</cp:coreProperties>
</file>